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E708-C671-4EA8-9877-7CB97D316A43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AF23A-6335-4B4C-9203-5948CC8D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American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Four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Setting</a:t>
            </a:r>
            <a:r>
              <a:rPr lang="en-US" dirty="0" smtClean="0"/>
              <a:t> (one simple sentence) – tells the reader about the </a:t>
            </a:r>
            <a:r>
              <a:rPr lang="en-US" u="sng" dirty="0" smtClean="0"/>
              <a:t>subject/topic</a:t>
            </a:r>
            <a:r>
              <a:rPr lang="en-US" dirty="0" smtClean="0"/>
              <a:t> of the essay</a:t>
            </a:r>
          </a:p>
          <a:p>
            <a:r>
              <a:rPr lang="en-US" b="1" dirty="0" smtClean="0"/>
              <a:t>Comment</a:t>
            </a:r>
            <a:r>
              <a:rPr lang="en-US" dirty="0" smtClean="0"/>
              <a:t> or </a:t>
            </a:r>
            <a:r>
              <a:rPr lang="en-US" b="1" dirty="0" smtClean="0"/>
              <a:t>Concession</a:t>
            </a:r>
            <a:r>
              <a:rPr lang="en-US" dirty="0" smtClean="0"/>
              <a:t> (one sentence) – tells the reader about the “task” of the essay AND “hints” at the thesis</a:t>
            </a:r>
          </a:p>
          <a:p>
            <a:r>
              <a:rPr lang="en-US" b="1" dirty="0" smtClean="0"/>
              <a:t>Subtopic Sentences</a:t>
            </a:r>
            <a:r>
              <a:rPr lang="en-US" dirty="0" smtClean="0"/>
              <a:t> (one sentence each) – each sentence answers the question as it relates to one subtopic; must explain </a:t>
            </a:r>
            <a:r>
              <a:rPr lang="en-US" u="sng" dirty="0" smtClean="0"/>
              <a:t>how</a:t>
            </a:r>
            <a:r>
              <a:rPr lang="en-US" dirty="0" smtClean="0"/>
              <a:t>? </a:t>
            </a:r>
            <a:r>
              <a:rPr lang="en-US" u="sng" dirty="0" smtClean="0"/>
              <a:t>why</a:t>
            </a:r>
            <a:r>
              <a:rPr lang="en-US" dirty="0" smtClean="0"/>
              <a:t>? or </a:t>
            </a:r>
            <a:r>
              <a:rPr lang="en-US" u="sng" dirty="0" smtClean="0"/>
              <a:t>in what way</a:t>
            </a:r>
            <a:r>
              <a:rPr lang="en-US" dirty="0" smtClean="0"/>
              <a:t>? (analysis)</a:t>
            </a:r>
          </a:p>
          <a:p>
            <a:r>
              <a:rPr lang="en-US" b="1" dirty="0" smtClean="0"/>
              <a:t>Thesis Statement</a:t>
            </a:r>
            <a:r>
              <a:rPr lang="en-US" dirty="0" smtClean="0"/>
              <a:t> (one sentence) – simple, direct response to the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the late 19th century, many men achieved great wealth in industry.</a:t>
            </a:r>
          </a:p>
          <a:p>
            <a:r>
              <a:rPr lang="en-US" i="1" dirty="0" smtClean="0"/>
              <a:t>The Industrial Revolution of the late 19th century allowed several men to become very wealthy.</a:t>
            </a:r>
          </a:p>
          <a:p>
            <a:r>
              <a:rPr lang="en-US" i="1" dirty="0" smtClean="0"/>
              <a:t>In the late 19th century, men like Rockefeller and Carnegie, as well as many others, achieved great wealth.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Comment or Concession?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Use a </a:t>
            </a:r>
            <a:r>
              <a:rPr lang="en-US" b="1" dirty="0" smtClean="0"/>
              <a:t>comment</a:t>
            </a:r>
            <a:r>
              <a:rPr lang="en-US" dirty="0" smtClean="0"/>
              <a:t> when there is really no “debate” inherent in the question.</a:t>
            </a:r>
          </a:p>
          <a:p>
            <a:pPr lvl="1"/>
            <a:r>
              <a:rPr lang="en-US" i="1" dirty="0" smtClean="0"/>
              <a:t>Analyze the causes of the Industrial Revolution.</a:t>
            </a:r>
            <a:endParaRPr lang="en-US" dirty="0" smtClean="0"/>
          </a:p>
          <a:p>
            <a:r>
              <a:rPr lang="en-US" dirty="0" smtClean="0"/>
              <a:t>Use a </a:t>
            </a:r>
            <a:r>
              <a:rPr lang="en-US" b="1" dirty="0" smtClean="0"/>
              <a:t>concession</a:t>
            </a:r>
            <a:r>
              <a:rPr lang="en-US" dirty="0" smtClean="0"/>
              <a:t> when the essay invites you to offer your opinion.</a:t>
            </a:r>
          </a:p>
          <a:p>
            <a:pPr lvl="1"/>
            <a:r>
              <a:rPr lang="en-US" i="1" dirty="0" smtClean="0"/>
              <a:t>“The United States was justified in dropping the atomic bomb on Japan.”  Assess the validity of this statement.</a:t>
            </a:r>
          </a:p>
          <a:p>
            <a:r>
              <a:rPr lang="en-US" dirty="0" smtClean="0"/>
              <a:t>Either way, this sentence should:</a:t>
            </a:r>
          </a:p>
          <a:p>
            <a:pPr lvl="1"/>
            <a:r>
              <a:rPr lang="en-US" dirty="0" smtClean="0"/>
              <a:t>explain the “task” of the essay</a:t>
            </a:r>
          </a:p>
          <a:p>
            <a:pPr lvl="1"/>
            <a:r>
              <a:rPr lang="en-US" dirty="0" smtClean="0"/>
              <a:t>“hint” at the 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i="1" dirty="0" smtClean="0"/>
              <a:t>Although the industrialists helped expand the economy, the ways in which they did so were unfair.</a:t>
            </a:r>
          </a:p>
          <a:p>
            <a:r>
              <a:rPr lang="en-US" i="1" dirty="0" smtClean="0"/>
              <a:t>Even though these industrialists often exploited their labor, their contributions to American industry were great.</a:t>
            </a:r>
          </a:p>
          <a:p>
            <a:r>
              <a:rPr lang="en-US" i="1" dirty="0" smtClean="0"/>
              <a:t>Whereas the industrialists often achieved their wealth in unethical ways, they also provided economic opportunities to millions of Americans.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sentence for each subtopic.</a:t>
            </a:r>
          </a:p>
          <a:p>
            <a:r>
              <a:rPr lang="en-US" dirty="0" smtClean="0"/>
              <a:t>Each sentence should answer </a:t>
            </a:r>
            <a:r>
              <a:rPr lang="en-US" smtClean="0"/>
              <a:t>the </a:t>
            </a:r>
            <a:r>
              <a:rPr lang="en-US" smtClean="0"/>
              <a:t>question (in part).</a:t>
            </a:r>
            <a:endParaRPr lang="en-US" dirty="0" smtClean="0"/>
          </a:p>
          <a:p>
            <a:r>
              <a:rPr lang="en-US" dirty="0" smtClean="0"/>
              <a:t>Do NOT include specific evidence in these sentences.</a:t>
            </a:r>
          </a:p>
          <a:p>
            <a:r>
              <a:rPr lang="en-US" dirty="0" smtClean="0"/>
              <a:t>Offer some analysis by answering the questions: how? why? or in what way? (H/W/IWW?)</a:t>
            </a:r>
          </a:p>
          <a:p>
            <a:r>
              <a:rPr lang="en-US" dirty="0" smtClean="0"/>
              <a:t>Too vague vs. too specific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“Vague” Subtopic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The wealthy industrialists were captains of industry.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The industrialists were “captains” because they helped the economy.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The entrepreneurs and industrialists did some things that make them “robber barons.”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“Specific” Subtopic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The wealthy industrialists were “robber barons” because they reduced competition, paid low wages, and had bad working conditions.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Some entrepreneurs and industrialists were very charitable, making them “captains of industry.”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very important sentence if you have strong subtopic sentences.</a:t>
            </a:r>
          </a:p>
          <a:p>
            <a:r>
              <a:rPr lang="en-US" dirty="0" smtClean="0"/>
              <a:t>Simple, direct response to the question.</a:t>
            </a:r>
          </a:p>
          <a:p>
            <a:pPr lvl="1"/>
            <a:r>
              <a:rPr lang="en-US" i="1" dirty="0" smtClean="0"/>
              <a:t>Thus, the industrialists were “captains of industry.”</a:t>
            </a:r>
          </a:p>
          <a:p>
            <a:r>
              <a:rPr lang="en-US" dirty="0" smtClean="0"/>
              <a:t>Do not repeat the subtopics.</a:t>
            </a:r>
          </a:p>
          <a:p>
            <a:r>
              <a:rPr lang="en-US" dirty="0" smtClean="0"/>
              <a:t>Make sure this sentence “agrees” with the rest of the introduction.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Writing an Introduction</vt:lpstr>
      <vt:lpstr>Four Parts</vt:lpstr>
      <vt:lpstr>Setting</vt:lpstr>
      <vt:lpstr>Comment or Concession?</vt:lpstr>
      <vt:lpstr>Concessions</vt:lpstr>
      <vt:lpstr>Subtopic Sentences</vt:lpstr>
      <vt:lpstr>Too “Vague” Subtopic Sentences</vt:lpstr>
      <vt:lpstr>Too “Specific” Subtopic Sentences</vt:lpstr>
      <vt:lpstr>Thesis Statement</vt:lpstr>
    </vt:vector>
  </TitlesOfParts>
  <Company>GREEN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Introduction</dc:title>
  <dc:creator> </dc:creator>
  <cp:lastModifiedBy> Mark Tomecko</cp:lastModifiedBy>
  <cp:revision>11</cp:revision>
  <dcterms:created xsi:type="dcterms:W3CDTF">2015-02-09T11:49:31Z</dcterms:created>
  <dcterms:modified xsi:type="dcterms:W3CDTF">2015-02-12T12:47:34Z</dcterms:modified>
</cp:coreProperties>
</file>